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4" r:id="rId7"/>
    <p:sldId id="273" r:id="rId8"/>
    <p:sldId id="274" r:id="rId9"/>
    <p:sldId id="265" r:id="rId10"/>
    <p:sldId id="275" r:id="rId11"/>
    <p:sldId id="263" r:id="rId12"/>
    <p:sldId id="266" r:id="rId13"/>
    <p:sldId id="267" r:id="rId14"/>
    <p:sldId id="268" r:id="rId15"/>
    <p:sldId id="269" r:id="rId16"/>
    <p:sldId id="276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59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 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 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 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 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 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 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 01/19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 01/19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 01/19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 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 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 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DISASTER MANAGEMENT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Dr. </a:t>
            </a:r>
            <a:r>
              <a:rPr lang="en-US" dirty="0" err="1" smtClean="0"/>
              <a:t>Reshma</a:t>
            </a:r>
            <a:r>
              <a:rPr lang="en-US" dirty="0" smtClean="0"/>
              <a:t> </a:t>
            </a:r>
            <a:r>
              <a:rPr lang="en-US" dirty="0" err="1" smtClean="0"/>
              <a:t>Reghu</a:t>
            </a:r>
            <a:endParaRPr lang="en-US" dirty="0" smtClean="0"/>
          </a:p>
          <a:p>
            <a:pPr algn="r"/>
            <a:r>
              <a:rPr lang="en-US" dirty="0" smtClean="0"/>
              <a:t>Lecturer,</a:t>
            </a:r>
          </a:p>
          <a:p>
            <a:pPr algn="r"/>
            <a:r>
              <a:rPr lang="en-US" dirty="0" err="1" smtClean="0"/>
              <a:t>Dept</a:t>
            </a:r>
            <a:r>
              <a:rPr lang="en-US" dirty="0" smtClean="0"/>
              <a:t> of Community Medicine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72409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440363"/>
          </a:xfrm>
        </p:spPr>
        <p:txBody>
          <a:bodyPr/>
          <a:lstStyle/>
          <a:p>
            <a:r>
              <a:rPr lang="en-IN" dirty="0"/>
              <a:t>There are </a:t>
            </a:r>
            <a:r>
              <a:rPr lang="en-IN" dirty="0" smtClean="0"/>
              <a:t>four principal </a:t>
            </a:r>
            <a:r>
              <a:rPr lang="en-IN" dirty="0"/>
              <a:t>components in managing humanitarian supplies :</a:t>
            </a:r>
          </a:p>
          <a:p>
            <a:pPr marL="514350" indent="-514350">
              <a:buAutoNum type="alphaLcParenBoth"/>
            </a:pPr>
            <a:r>
              <a:rPr lang="en-IN" dirty="0" smtClean="0"/>
              <a:t>acquisition </a:t>
            </a:r>
            <a:r>
              <a:rPr lang="en-IN" dirty="0"/>
              <a:t>of supplies</a:t>
            </a:r>
            <a:r>
              <a:rPr lang="en-IN" dirty="0" smtClean="0"/>
              <a:t>;</a:t>
            </a:r>
          </a:p>
          <a:p>
            <a:pPr marL="514350" indent="-514350">
              <a:buAutoNum type="alphaLcParenBoth"/>
            </a:pPr>
            <a:r>
              <a:rPr lang="en-IN" dirty="0" smtClean="0"/>
              <a:t>  </a:t>
            </a:r>
            <a:r>
              <a:rPr lang="en-IN" dirty="0"/>
              <a:t>transportation</a:t>
            </a:r>
            <a:r>
              <a:rPr lang="en-IN" dirty="0" smtClean="0"/>
              <a:t>;</a:t>
            </a:r>
          </a:p>
          <a:p>
            <a:pPr marL="514350" indent="-514350">
              <a:buAutoNum type="alphaLcParenBoth"/>
            </a:pPr>
            <a:r>
              <a:rPr lang="en-IN" dirty="0" smtClean="0"/>
              <a:t>  </a:t>
            </a:r>
            <a:r>
              <a:rPr lang="en-IN" dirty="0"/>
              <a:t>storage</a:t>
            </a:r>
            <a:r>
              <a:rPr lang="en-IN" dirty="0" smtClean="0"/>
              <a:t>;</a:t>
            </a:r>
          </a:p>
          <a:p>
            <a:pPr marL="514350" indent="-514350">
              <a:buAutoNum type="alphaLcParenBoth"/>
            </a:pPr>
            <a:r>
              <a:rPr lang="en-IN" dirty="0" smtClean="0"/>
              <a:t> </a:t>
            </a:r>
            <a:r>
              <a:rPr lang="en-IN" dirty="0"/>
              <a:t>distribution.</a:t>
            </a:r>
          </a:p>
        </p:txBody>
      </p:sp>
    </p:spTree>
    <p:extLst>
      <p:ext uri="{BB962C8B-B14F-4D97-AF65-F5344CB8AC3E}">
        <p14:creationId xmlns:p14="http://schemas.microsoft.com/office/powerpoint/2010/main" xmlns="" val="2966190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Epidemiologic surveillance and disease control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334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IN" dirty="0"/>
              <a:t>Disasters can increase the transmission of </a:t>
            </a:r>
            <a:r>
              <a:rPr lang="en-IN" dirty="0" smtClean="0"/>
              <a:t>communicable diseases </a:t>
            </a:r>
            <a:r>
              <a:rPr lang="en-IN" dirty="0" smtClean="0"/>
              <a:t>through following </a:t>
            </a:r>
            <a:r>
              <a:rPr lang="en-IN" dirty="0"/>
              <a:t>mechanisms :</a:t>
            </a:r>
          </a:p>
          <a:p>
            <a:pPr marL="0" indent="0">
              <a:buNone/>
            </a:pPr>
            <a:r>
              <a:rPr lang="en-IN" dirty="0"/>
              <a:t>1. Overcrowding and poor sanitation in </a:t>
            </a:r>
            <a:r>
              <a:rPr lang="en-IN" dirty="0" smtClean="0"/>
              <a:t>temporary resettlements</a:t>
            </a:r>
            <a:r>
              <a:rPr lang="en-IN" dirty="0"/>
              <a:t>. </a:t>
            </a:r>
          </a:p>
          <a:p>
            <a:pPr marL="0" indent="0">
              <a:buNone/>
            </a:pPr>
            <a:r>
              <a:rPr lang="en-IN" dirty="0"/>
              <a:t>2. Population displacement may lead to introduction </a:t>
            </a:r>
            <a:r>
              <a:rPr lang="en-IN" dirty="0" smtClean="0"/>
              <a:t>of communicable </a:t>
            </a:r>
            <a:r>
              <a:rPr lang="en-IN" dirty="0"/>
              <a:t>diseases to which either the migrant </a:t>
            </a:r>
            <a:r>
              <a:rPr lang="en-IN" dirty="0" smtClean="0"/>
              <a:t>or indigenous </a:t>
            </a:r>
            <a:r>
              <a:rPr lang="en-IN" dirty="0"/>
              <a:t>populations are </a:t>
            </a:r>
            <a:r>
              <a:rPr lang="en-IN" dirty="0" smtClean="0"/>
              <a:t>susceptible.</a:t>
            </a:r>
          </a:p>
          <a:p>
            <a:pPr marL="0" indent="0">
              <a:buNone/>
            </a:pPr>
            <a:r>
              <a:rPr lang="en-IN" dirty="0" smtClean="0"/>
              <a:t>3. Disruption and the contamination of water supply, damage </a:t>
            </a:r>
            <a:r>
              <a:rPr lang="en-IN" dirty="0"/>
              <a:t>to sewerage system and power systems </a:t>
            </a:r>
            <a:r>
              <a:rPr lang="en-IN" dirty="0" smtClean="0"/>
              <a:t>are common </a:t>
            </a:r>
            <a:r>
              <a:rPr lang="en-IN" dirty="0"/>
              <a:t>in natural disasters.</a:t>
            </a:r>
          </a:p>
          <a:p>
            <a:pPr marL="0" indent="0">
              <a:buNone/>
            </a:pPr>
            <a:r>
              <a:rPr lang="en-IN" dirty="0"/>
              <a:t>4. Disruption of routine control programmes as </a:t>
            </a:r>
            <a:r>
              <a:rPr lang="en-IN" dirty="0" smtClean="0"/>
              <a:t>funds and </a:t>
            </a:r>
            <a:r>
              <a:rPr lang="en-IN" dirty="0"/>
              <a:t>personnel are usually diverted to relief work.</a:t>
            </a:r>
          </a:p>
          <a:p>
            <a:pPr marL="0" indent="0">
              <a:buNone/>
            </a:pPr>
            <a:r>
              <a:rPr lang="en-IN" dirty="0"/>
              <a:t>5. Ecological changes may favour breeding of </a:t>
            </a:r>
            <a:r>
              <a:rPr lang="en-IN" dirty="0" smtClean="0"/>
              <a:t>vectors and </a:t>
            </a:r>
            <a:r>
              <a:rPr lang="en-IN" dirty="0"/>
              <a:t>increase the vector population density.</a:t>
            </a:r>
          </a:p>
          <a:p>
            <a:pPr marL="0" indent="0">
              <a:buNone/>
            </a:pPr>
            <a:r>
              <a:rPr lang="en-IN" dirty="0"/>
              <a:t>6. Displacement of domestic and wild animals, who </a:t>
            </a:r>
            <a:r>
              <a:rPr lang="en-IN" dirty="0" smtClean="0"/>
              <a:t>carry </a:t>
            </a:r>
            <a:r>
              <a:rPr lang="en-IN" dirty="0"/>
              <a:t>with them </a:t>
            </a:r>
            <a:r>
              <a:rPr lang="en-IN" dirty="0" err="1"/>
              <a:t>zoonoses</a:t>
            </a:r>
            <a:r>
              <a:rPr lang="en-IN" dirty="0"/>
              <a:t> that can be transmitted to </a:t>
            </a:r>
            <a:r>
              <a:rPr lang="en-IN" dirty="0" smtClean="0"/>
              <a:t>humans as </a:t>
            </a:r>
            <a:r>
              <a:rPr lang="en-IN" dirty="0"/>
              <a:t>well as to other animals.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7</a:t>
            </a:r>
            <a:r>
              <a:rPr lang="en-IN" dirty="0"/>
              <a:t>. Provision of emergency food, water and shelter </a:t>
            </a:r>
            <a:r>
              <a:rPr lang="en-IN" dirty="0" smtClean="0"/>
              <a:t>in disaster </a:t>
            </a:r>
            <a:r>
              <a:rPr lang="en-IN" dirty="0"/>
              <a:t>situation from different or new source </a:t>
            </a:r>
            <a:r>
              <a:rPr lang="en-IN" dirty="0" smtClean="0"/>
              <a:t>may itself </a:t>
            </a:r>
            <a:r>
              <a:rPr lang="en-IN" dirty="0"/>
              <a:t>be a source of infectious disease.</a:t>
            </a:r>
          </a:p>
        </p:txBody>
      </p:sp>
    </p:spTree>
    <p:extLst>
      <p:ext uri="{BB962C8B-B14F-4D97-AF65-F5344CB8AC3E}">
        <p14:creationId xmlns:p14="http://schemas.microsoft.com/office/powerpoint/2010/main" xmlns="" val="2073385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VACCINATION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mass </a:t>
            </a:r>
            <a:r>
              <a:rPr lang="en-IN" dirty="0" smtClean="0"/>
              <a:t>vaccination programmes</a:t>
            </a:r>
            <a:r>
              <a:rPr lang="en-IN" dirty="0"/>
              <a:t>, usually against typhoid, cholera and </a:t>
            </a:r>
            <a:r>
              <a:rPr lang="en-IN" dirty="0" smtClean="0"/>
              <a:t>tetanus.</a:t>
            </a:r>
          </a:p>
          <a:p>
            <a:r>
              <a:rPr lang="en-IN" dirty="0"/>
              <a:t>Supplying safe drinking water and proper disposal of </a:t>
            </a:r>
            <a:r>
              <a:rPr lang="en-IN" dirty="0" smtClean="0"/>
              <a:t>excreta continue </a:t>
            </a:r>
            <a:r>
              <a:rPr lang="en-IN" dirty="0"/>
              <a:t>to be the most practical and effective strategy</a:t>
            </a:r>
            <a:r>
              <a:rPr lang="en-IN" dirty="0" smtClean="0"/>
              <a:t>.</a:t>
            </a:r>
          </a:p>
          <a:p>
            <a:r>
              <a:rPr lang="en-IN" dirty="0"/>
              <a:t>The </a:t>
            </a:r>
            <a:r>
              <a:rPr lang="en-IN" dirty="0" smtClean="0"/>
              <a:t>best protection </a:t>
            </a:r>
            <a:r>
              <a:rPr lang="en-IN" dirty="0"/>
              <a:t>is maintenance of a high level of immunity in </a:t>
            </a:r>
            <a:r>
              <a:rPr lang="en-IN" dirty="0" smtClean="0"/>
              <a:t>the general </a:t>
            </a:r>
            <a:r>
              <a:rPr lang="en-IN" dirty="0"/>
              <a:t>population by routine vaccination before </a:t>
            </a:r>
            <a:r>
              <a:rPr lang="en-IN" dirty="0" smtClean="0"/>
              <a:t>the disaster </a:t>
            </a:r>
            <a:r>
              <a:rPr lang="en-IN" dirty="0"/>
              <a:t>occurs, and adequate wound cleaning </a:t>
            </a:r>
            <a:r>
              <a:rPr lang="en-IN" dirty="0" smtClean="0"/>
              <a:t>and treatment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723097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NUTRITION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86400"/>
          </a:xfrm>
        </p:spPr>
        <p:txBody>
          <a:bodyPr>
            <a:normAutofit/>
          </a:bodyPr>
          <a:lstStyle/>
          <a:p>
            <a:r>
              <a:rPr lang="en-IN" dirty="0"/>
              <a:t>The immediate steps for ensuring that the food </a:t>
            </a:r>
            <a:r>
              <a:rPr lang="en-IN" dirty="0" smtClean="0"/>
              <a:t>relief programme </a:t>
            </a:r>
            <a:r>
              <a:rPr lang="en-IN" dirty="0"/>
              <a:t>will be effective include </a:t>
            </a:r>
            <a:r>
              <a:rPr lang="en-IN" dirty="0" smtClean="0"/>
              <a:t>:</a:t>
            </a:r>
          </a:p>
          <a:p>
            <a:pPr marL="0" indent="0">
              <a:buNone/>
            </a:pPr>
            <a:r>
              <a:rPr lang="en-IN" dirty="0" smtClean="0"/>
              <a:t>(</a:t>
            </a:r>
            <a:r>
              <a:rPr lang="en-IN" dirty="0"/>
              <a:t>a} assessing the </a:t>
            </a:r>
            <a:r>
              <a:rPr lang="en-IN" dirty="0" smtClean="0"/>
              <a:t>food supplies </a:t>
            </a:r>
            <a:r>
              <a:rPr lang="en-IN" dirty="0"/>
              <a:t>after the disaster; (b} gauging the nutritional </a:t>
            </a:r>
            <a:r>
              <a:rPr lang="en-IN" dirty="0" smtClean="0"/>
              <a:t>needs of </a:t>
            </a:r>
            <a:r>
              <a:rPr lang="en-IN" dirty="0"/>
              <a:t>the affected population ;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(</a:t>
            </a:r>
            <a:r>
              <a:rPr lang="en-IN" dirty="0"/>
              <a:t>c} calculating daily food </a:t>
            </a:r>
            <a:r>
              <a:rPr lang="en-IN" dirty="0" smtClean="0"/>
              <a:t>rations and </a:t>
            </a:r>
            <a:r>
              <a:rPr lang="en-IN" dirty="0"/>
              <a:t>need for large population groups ; and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(</a:t>
            </a:r>
            <a:r>
              <a:rPr lang="en-IN" dirty="0"/>
              <a:t>d} </a:t>
            </a:r>
            <a:r>
              <a:rPr lang="en-IN" dirty="0" smtClean="0"/>
              <a:t>monitoring the </a:t>
            </a:r>
            <a:r>
              <a:rPr lang="en-IN" dirty="0"/>
              <a:t>nutritional status of the affected population.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1842926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REHABILITATION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Supply</a:t>
            </a:r>
          </a:p>
          <a:p>
            <a:r>
              <a:rPr lang="en-US" dirty="0" smtClean="0"/>
              <a:t>Food Safety</a:t>
            </a:r>
          </a:p>
          <a:p>
            <a:r>
              <a:rPr lang="en-IN" i="1" dirty="0"/>
              <a:t>Basic sanitation and personal </a:t>
            </a:r>
            <a:r>
              <a:rPr lang="en-IN" i="1" dirty="0" smtClean="0"/>
              <a:t>hygiene</a:t>
            </a:r>
          </a:p>
          <a:p>
            <a:r>
              <a:rPr lang="en-US" i="1" dirty="0" smtClean="0"/>
              <a:t>Vector Control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16320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Disaster mitigation in health sector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to prevent hazards from causing </a:t>
            </a:r>
            <a:r>
              <a:rPr lang="en-IN" dirty="0" smtClean="0"/>
              <a:t>emergency </a:t>
            </a:r>
            <a:r>
              <a:rPr lang="en-IN" dirty="0"/>
              <a:t>or to lessen the likely effects of emergencies.</a:t>
            </a:r>
          </a:p>
        </p:txBody>
      </p:sp>
    </p:spTree>
    <p:extLst>
      <p:ext uri="{BB962C8B-B14F-4D97-AF65-F5344CB8AC3E}">
        <p14:creationId xmlns:p14="http://schemas.microsoft.com/office/powerpoint/2010/main" xmlns="" val="93735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DISASTER PREPAREDNESS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10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N" dirty="0"/>
              <a:t>Emergency preparedness is "a programme of </a:t>
            </a:r>
            <a:r>
              <a:rPr lang="en-IN" dirty="0" smtClean="0"/>
              <a:t>long-term development </a:t>
            </a:r>
            <a:r>
              <a:rPr lang="en-IN" dirty="0"/>
              <a:t>activities whose goals are to strengthen </a:t>
            </a:r>
            <a:r>
              <a:rPr lang="en-IN" dirty="0" smtClean="0"/>
              <a:t>the overall </a:t>
            </a:r>
            <a:r>
              <a:rPr lang="en-IN" dirty="0"/>
              <a:t>capacity and capability of a country to </a:t>
            </a:r>
            <a:r>
              <a:rPr lang="en-IN" dirty="0" smtClean="0"/>
              <a:t>manage efficiently </a:t>
            </a:r>
            <a:r>
              <a:rPr lang="en-IN" dirty="0"/>
              <a:t>all types of emergency. It should bring about </a:t>
            </a:r>
            <a:r>
              <a:rPr lang="en-IN" dirty="0" smtClean="0"/>
              <a:t>an orderly </a:t>
            </a:r>
            <a:r>
              <a:rPr lang="en-IN" dirty="0"/>
              <a:t>transition from relief through recovery, and back </a:t>
            </a:r>
            <a:r>
              <a:rPr lang="en-IN" dirty="0" smtClean="0"/>
              <a:t>to sustained development“</a:t>
            </a:r>
          </a:p>
          <a:p>
            <a:r>
              <a:rPr lang="en-IN" dirty="0"/>
              <a:t>The objective of disaster preparedness is to ensure </a:t>
            </a:r>
            <a:r>
              <a:rPr lang="en-IN" dirty="0" smtClean="0"/>
              <a:t>that appropriate </a:t>
            </a:r>
            <a:r>
              <a:rPr lang="en-IN" dirty="0"/>
              <a:t>systems, procedures and resources are in </a:t>
            </a:r>
            <a:r>
              <a:rPr lang="en-IN" dirty="0" smtClean="0"/>
              <a:t>place to </a:t>
            </a:r>
            <a:r>
              <a:rPr lang="en-IN" dirty="0"/>
              <a:t>provide prompt effective assistance to disaster </a:t>
            </a:r>
            <a:r>
              <a:rPr lang="en-IN" dirty="0" smtClean="0"/>
              <a:t>victims, thus </a:t>
            </a:r>
            <a:r>
              <a:rPr lang="en-IN" dirty="0"/>
              <a:t>facilitating relief measures and rehabilitation </a:t>
            </a:r>
            <a:r>
              <a:rPr lang="en-IN" dirty="0" smtClean="0"/>
              <a:t>of services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621912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Disaster preparedness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dirty="0" smtClean="0"/>
              <a:t>1. Evaluate </a:t>
            </a:r>
            <a:r>
              <a:rPr lang="en-IN" dirty="0"/>
              <a:t>the risk of the country or particular region </a:t>
            </a:r>
            <a:r>
              <a:rPr lang="en-IN" dirty="0" smtClean="0"/>
              <a:t>to disaster</a:t>
            </a:r>
            <a:r>
              <a:rPr lang="en-IN" dirty="0"/>
              <a:t>;</a:t>
            </a:r>
          </a:p>
          <a:p>
            <a:pPr marL="0" indent="0">
              <a:buNone/>
            </a:pPr>
            <a:r>
              <a:rPr lang="en-IN" dirty="0"/>
              <a:t>2. Adopt standards and regulations ;</a:t>
            </a:r>
          </a:p>
          <a:p>
            <a:pPr marL="0" indent="0">
              <a:buNone/>
            </a:pPr>
            <a:r>
              <a:rPr lang="en-IN" dirty="0"/>
              <a:t>3. Organize communication, information and </a:t>
            </a:r>
            <a:r>
              <a:rPr lang="en-IN" dirty="0" smtClean="0"/>
              <a:t>warning systems</a:t>
            </a:r>
            <a:r>
              <a:rPr lang="en-IN" dirty="0"/>
              <a:t>;</a:t>
            </a:r>
          </a:p>
          <a:p>
            <a:pPr marL="0" indent="0">
              <a:buNone/>
            </a:pPr>
            <a:r>
              <a:rPr lang="en-IN" dirty="0"/>
              <a:t>4. Ensure coordination and response mechanisms ;</a:t>
            </a:r>
          </a:p>
          <a:p>
            <a:pPr marL="0" indent="0">
              <a:buNone/>
            </a:pPr>
            <a:r>
              <a:rPr lang="en-IN" dirty="0"/>
              <a:t>5. Adopt measures to ensure that financial and </a:t>
            </a:r>
            <a:r>
              <a:rPr lang="en-IN" dirty="0" smtClean="0"/>
              <a:t>other resources </a:t>
            </a:r>
            <a:r>
              <a:rPr lang="en-IN" dirty="0"/>
              <a:t>are available for increased readiness </a:t>
            </a:r>
            <a:r>
              <a:rPr lang="en-IN" dirty="0" smtClean="0"/>
              <a:t>and can </a:t>
            </a:r>
            <a:r>
              <a:rPr lang="en-IN" dirty="0"/>
              <a:t>be mobilized in disaster situation ;</a:t>
            </a:r>
          </a:p>
          <a:p>
            <a:pPr marL="0" indent="0">
              <a:buNone/>
            </a:pPr>
            <a:r>
              <a:rPr lang="en-IN" dirty="0"/>
              <a:t>6. Develop public education programmes ;</a:t>
            </a:r>
          </a:p>
          <a:p>
            <a:pPr marL="0" indent="0">
              <a:buNone/>
            </a:pPr>
            <a:r>
              <a:rPr lang="en-IN" dirty="0"/>
              <a:t>7. Coordinate information sessions with news media </a:t>
            </a:r>
          </a:p>
          <a:p>
            <a:pPr marL="0" indent="0">
              <a:buNone/>
            </a:pPr>
            <a:r>
              <a:rPr lang="en-IN" dirty="0"/>
              <a:t>8. Organize disaster simulation </a:t>
            </a:r>
            <a:r>
              <a:rPr lang="en-IN" dirty="0" err="1"/>
              <a:t>excercises</a:t>
            </a:r>
            <a:r>
              <a:rPr lang="en-IN" dirty="0"/>
              <a:t> that </a:t>
            </a:r>
            <a:r>
              <a:rPr lang="en-IN" dirty="0" smtClean="0"/>
              <a:t>test response </a:t>
            </a:r>
            <a:r>
              <a:rPr lang="en-IN" dirty="0"/>
              <a:t>mechanisms.</a:t>
            </a:r>
          </a:p>
        </p:txBody>
      </p:sp>
    </p:spTree>
    <p:extLst>
      <p:ext uri="{BB962C8B-B14F-4D97-AF65-F5344CB8AC3E}">
        <p14:creationId xmlns:p14="http://schemas.microsoft.com/office/powerpoint/2010/main" xmlns="" val="37722656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Policy development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policy development is "the formal statement of </a:t>
            </a:r>
            <a:r>
              <a:rPr lang="en-IN" dirty="0" smtClean="0"/>
              <a:t>a course </a:t>
            </a:r>
            <a:r>
              <a:rPr lang="en-IN" dirty="0"/>
              <a:t>of action</a:t>
            </a:r>
            <a:r>
              <a:rPr lang="en-IN" dirty="0" smtClean="0"/>
              <a:t>".</a:t>
            </a:r>
          </a:p>
          <a:p>
            <a:r>
              <a:rPr lang="en-IN" dirty="0" smtClean="0"/>
              <a:t>FUNCTIONS:</a:t>
            </a:r>
          </a:p>
          <a:p>
            <a:pPr marL="0" indent="0">
              <a:buNone/>
            </a:pPr>
            <a:r>
              <a:rPr lang="en-IN" dirty="0" smtClean="0"/>
              <a:t>(</a:t>
            </a:r>
            <a:r>
              <a:rPr lang="en-IN" dirty="0" smtClean="0"/>
              <a:t>a</a:t>
            </a:r>
            <a:r>
              <a:rPr lang="en-IN" dirty="0" smtClean="0"/>
              <a:t>) establish long-term </a:t>
            </a:r>
            <a:r>
              <a:rPr lang="en-IN" dirty="0" smtClean="0"/>
              <a:t>goals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(b) </a:t>
            </a:r>
            <a:r>
              <a:rPr lang="en-IN" dirty="0" smtClean="0"/>
              <a:t>assign </a:t>
            </a:r>
            <a:r>
              <a:rPr lang="en-IN" dirty="0" smtClean="0"/>
              <a:t>responsibilities for achieving </a:t>
            </a:r>
            <a:r>
              <a:rPr lang="en-IN" dirty="0" smtClean="0"/>
              <a:t>goals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(c) establish recommended work </a:t>
            </a:r>
            <a:r>
              <a:rPr lang="en-IN" dirty="0" smtClean="0"/>
              <a:t>practice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(d) determine criteria for decision </a:t>
            </a:r>
            <a:r>
              <a:rPr lang="en-IN" dirty="0" smtClean="0"/>
              <a:t>making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693047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US" dirty="0" smtClean="0"/>
              <a:t>Definition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/>
            <a:r>
              <a:rPr lang="en-IN" dirty="0"/>
              <a:t>"disaster" can be </a:t>
            </a:r>
            <a:r>
              <a:rPr lang="en-IN" i="1" dirty="0"/>
              <a:t>defined </a:t>
            </a:r>
            <a:r>
              <a:rPr lang="en-IN" dirty="0"/>
              <a:t>as "any occurrence </a:t>
            </a:r>
            <a:r>
              <a:rPr lang="en-IN" dirty="0" smtClean="0"/>
              <a:t>that causes </a:t>
            </a:r>
            <a:r>
              <a:rPr lang="en-IN" dirty="0"/>
              <a:t>damage, ecological disruption, loss of human life </a:t>
            </a:r>
            <a:r>
              <a:rPr lang="en-IN" dirty="0" smtClean="0"/>
              <a:t>or deterioration </a:t>
            </a:r>
            <a:r>
              <a:rPr lang="en-IN" dirty="0"/>
              <a:t>of health and health services on a </a:t>
            </a:r>
            <a:r>
              <a:rPr lang="en-IN" dirty="0" smtClean="0"/>
              <a:t>scale sufficient </a:t>
            </a:r>
            <a:r>
              <a:rPr lang="en-IN" dirty="0"/>
              <a:t>to warrant an extraordinary response from </a:t>
            </a:r>
            <a:r>
              <a:rPr lang="en-IN" dirty="0" smtClean="0"/>
              <a:t>outside the </a:t>
            </a:r>
            <a:r>
              <a:rPr lang="en-IN" dirty="0"/>
              <a:t>affected community or </a:t>
            </a:r>
            <a:r>
              <a:rPr lang="en-IN" dirty="0" smtClean="0"/>
              <a:t>area“</a:t>
            </a:r>
          </a:p>
          <a:p>
            <a:pPr marL="0" indent="0"/>
            <a:r>
              <a:rPr lang="en-IN" i="1" dirty="0" smtClean="0"/>
              <a:t>‘’hazard</a:t>
            </a:r>
            <a:r>
              <a:rPr lang="en-IN" i="1" dirty="0" smtClean="0"/>
              <a:t>" </a:t>
            </a:r>
            <a:r>
              <a:rPr lang="en-IN" dirty="0" smtClean="0"/>
              <a:t>can be defined as any phenomenon that has the potential to cause disruption or damage to people and their environment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228443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886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TYPES OF DISASTERS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019800"/>
          </a:xfrm>
        </p:spPr>
        <p:txBody>
          <a:bodyPr>
            <a:normAutofit fontScale="62500" lnSpcReduction="20000"/>
          </a:bodyPr>
          <a:lstStyle/>
          <a:p>
            <a:r>
              <a:rPr lang="en-IN" dirty="0"/>
              <a:t>earthquakes,</a:t>
            </a:r>
          </a:p>
          <a:p>
            <a:r>
              <a:rPr lang="en-IN" dirty="0"/>
              <a:t>cyclones, </a:t>
            </a:r>
          </a:p>
          <a:p>
            <a:r>
              <a:rPr lang="en-IN" dirty="0"/>
              <a:t>floods, </a:t>
            </a:r>
          </a:p>
          <a:p>
            <a:r>
              <a:rPr lang="en-IN" dirty="0"/>
              <a:t>tidal waves, </a:t>
            </a:r>
          </a:p>
          <a:p>
            <a:r>
              <a:rPr lang="en-IN" dirty="0"/>
              <a:t>land-slides, </a:t>
            </a:r>
          </a:p>
          <a:p>
            <a:r>
              <a:rPr lang="en-IN" dirty="0"/>
              <a:t>volcanic eruptions,</a:t>
            </a:r>
          </a:p>
          <a:p>
            <a:r>
              <a:rPr lang="en-IN" dirty="0"/>
              <a:t>tornadoes,</a:t>
            </a:r>
          </a:p>
          <a:p>
            <a:r>
              <a:rPr lang="en-IN" dirty="0"/>
              <a:t> fires, </a:t>
            </a:r>
          </a:p>
          <a:p>
            <a:r>
              <a:rPr lang="en-IN" dirty="0"/>
              <a:t>hurricanes, </a:t>
            </a:r>
          </a:p>
          <a:p>
            <a:r>
              <a:rPr lang="en-IN" dirty="0"/>
              <a:t>snow storms, </a:t>
            </a:r>
          </a:p>
          <a:p>
            <a:r>
              <a:rPr lang="en-IN" dirty="0"/>
              <a:t>severe air pollution (smog), </a:t>
            </a:r>
          </a:p>
          <a:p>
            <a:r>
              <a:rPr lang="en-IN" dirty="0"/>
              <a:t>heat waves, </a:t>
            </a:r>
          </a:p>
          <a:p>
            <a:r>
              <a:rPr lang="en-IN" dirty="0"/>
              <a:t>famines, </a:t>
            </a:r>
          </a:p>
          <a:p>
            <a:r>
              <a:rPr lang="en-IN" dirty="0"/>
              <a:t>epidemics, </a:t>
            </a:r>
          </a:p>
          <a:p>
            <a:r>
              <a:rPr lang="en-IN" dirty="0"/>
              <a:t>Building collapse, </a:t>
            </a:r>
          </a:p>
          <a:p>
            <a:r>
              <a:rPr lang="en-IN" dirty="0" err="1"/>
              <a:t>toxicologic</a:t>
            </a:r>
            <a:r>
              <a:rPr lang="en-IN" dirty="0"/>
              <a:t> accidents (e.g. release of hazardous  substances), </a:t>
            </a:r>
          </a:p>
          <a:p>
            <a:r>
              <a:rPr lang="en-IN" dirty="0"/>
              <a:t>nuclear accidents </a:t>
            </a:r>
          </a:p>
          <a:p>
            <a:r>
              <a:rPr lang="en-IN" dirty="0"/>
              <a:t> warfare 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4715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763000" cy="1219200"/>
          </a:xfrm>
        </p:spPr>
        <p:txBody>
          <a:bodyPr>
            <a:normAutofit fontScale="90000"/>
          </a:bodyPr>
          <a:lstStyle/>
          <a:p>
            <a:r>
              <a:rPr lang="en-IN" dirty="0"/>
              <a:t>morbidity which results from a disaster</a:t>
            </a:r>
            <a:br>
              <a:rPr lang="en-IN" dirty="0"/>
            </a:br>
            <a:r>
              <a:rPr lang="en-IN" dirty="0"/>
              <a:t>situation can be classified into four </a:t>
            </a:r>
            <a:r>
              <a:rPr lang="en-IN" dirty="0" smtClean="0"/>
              <a:t>types: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763000" cy="4572000"/>
          </a:xfrm>
        </p:spPr>
        <p:txBody>
          <a:bodyPr/>
          <a:lstStyle/>
          <a:p>
            <a:r>
              <a:rPr lang="en-IN" dirty="0" smtClean="0"/>
              <a:t>Injuries</a:t>
            </a:r>
            <a:endParaRPr lang="en-IN" dirty="0"/>
          </a:p>
          <a:p>
            <a:r>
              <a:rPr lang="en-IN" dirty="0" smtClean="0"/>
              <a:t>Emotional </a:t>
            </a:r>
            <a:r>
              <a:rPr lang="en-IN" dirty="0" smtClean="0"/>
              <a:t>stress</a:t>
            </a:r>
            <a:endParaRPr lang="en-IN" dirty="0"/>
          </a:p>
          <a:p>
            <a:r>
              <a:rPr lang="en-IN" dirty="0" smtClean="0"/>
              <a:t>Epidemic </a:t>
            </a:r>
            <a:r>
              <a:rPr lang="en-IN" dirty="0"/>
              <a:t>of </a:t>
            </a:r>
            <a:r>
              <a:rPr lang="en-IN" dirty="0" smtClean="0"/>
              <a:t>disease</a:t>
            </a:r>
            <a:endParaRPr lang="en-IN" dirty="0"/>
          </a:p>
          <a:p>
            <a:r>
              <a:rPr lang="en-IN" dirty="0" smtClean="0"/>
              <a:t> </a:t>
            </a:r>
            <a:r>
              <a:rPr lang="en-IN" dirty="0"/>
              <a:t>Increase in indigenous diseases</a:t>
            </a:r>
          </a:p>
        </p:txBody>
      </p:sp>
    </p:spTree>
    <p:extLst>
      <p:ext uri="{BB962C8B-B14F-4D97-AF65-F5344CB8AC3E}">
        <p14:creationId xmlns:p14="http://schemas.microsoft.com/office/powerpoint/2010/main" xmlns="" val="175625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867400"/>
          </a:xfrm>
        </p:spPr>
        <p:txBody>
          <a:bodyPr/>
          <a:lstStyle/>
          <a:p>
            <a:r>
              <a:rPr lang="en-IN" dirty="0" smtClean="0"/>
              <a:t>Three </a:t>
            </a:r>
            <a:r>
              <a:rPr lang="en-IN" dirty="0"/>
              <a:t>fundamental aspects of disaster</a:t>
            </a:r>
          </a:p>
          <a:p>
            <a:pPr marL="0" indent="0">
              <a:buNone/>
            </a:pPr>
            <a:r>
              <a:rPr lang="en-IN" dirty="0"/>
              <a:t>management :</a:t>
            </a:r>
          </a:p>
          <a:p>
            <a:pPr marL="0" indent="0">
              <a:buNone/>
            </a:pPr>
            <a:r>
              <a:rPr lang="en-IN" dirty="0"/>
              <a:t>a. disaster response ;</a:t>
            </a:r>
          </a:p>
          <a:p>
            <a:pPr marL="0" indent="0">
              <a:buNone/>
            </a:pPr>
            <a:r>
              <a:rPr lang="en-IN" dirty="0"/>
              <a:t>b. disaster preparedness; and</a:t>
            </a:r>
          </a:p>
          <a:p>
            <a:pPr marL="0" indent="0">
              <a:buNone/>
            </a:pPr>
            <a:r>
              <a:rPr lang="en-IN" dirty="0"/>
              <a:t>c. disaster mitigation.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1119335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DISASTER IMPACT &amp; RESPONSE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i="1" dirty="0"/>
              <a:t>Search, rescue and </a:t>
            </a:r>
            <a:r>
              <a:rPr lang="en-IN" i="1" dirty="0" smtClean="0"/>
              <a:t>first-aid</a:t>
            </a:r>
          </a:p>
          <a:p>
            <a:r>
              <a:rPr lang="en-US" i="1" dirty="0" smtClean="0"/>
              <a:t>Field Care</a:t>
            </a:r>
          </a:p>
          <a:p>
            <a:r>
              <a:rPr lang="en-US" i="1" dirty="0" smtClean="0"/>
              <a:t>Triage</a:t>
            </a:r>
          </a:p>
          <a:p>
            <a:r>
              <a:rPr lang="en-US" i="1" dirty="0" smtClean="0"/>
              <a:t>Tagging</a:t>
            </a:r>
          </a:p>
          <a:p>
            <a:r>
              <a:rPr lang="en-US" i="1" dirty="0" smtClean="0"/>
              <a:t>Identification of Dead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0777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TRIAGE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791200"/>
          </a:xfrm>
        </p:spPr>
        <p:txBody>
          <a:bodyPr>
            <a:noAutofit/>
          </a:bodyPr>
          <a:lstStyle/>
          <a:p>
            <a:r>
              <a:rPr lang="en-IN" sz="2200" dirty="0"/>
              <a:t>rapidly classifying the injured on the </a:t>
            </a:r>
            <a:r>
              <a:rPr lang="en-IN" sz="2200" dirty="0" smtClean="0"/>
              <a:t>basis of </a:t>
            </a:r>
            <a:r>
              <a:rPr lang="en-IN" sz="2200" dirty="0"/>
              <a:t>the severity of their injuries and the </a:t>
            </a:r>
            <a:r>
              <a:rPr lang="en-IN" sz="2200" dirty="0" err="1"/>
              <a:t>likelyhood</a:t>
            </a:r>
            <a:r>
              <a:rPr lang="en-IN" sz="2200" dirty="0"/>
              <a:t> of </a:t>
            </a:r>
            <a:r>
              <a:rPr lang="en-IN" sz="2200" dirty="0" smtClean="0"/>
              <a:t>their survival </a:t>
            </a:r>
            <a:r>
              <a:rPr lang="en-IN" sz="2200" dirty="0"/>
              <a:t>with prompt medical </a:t>
            </a:r>
            <a:r>
              <a:rPr lang="en-IN" sz="2200" dirty="0" smtClean="0"/>
              <a:t>intervention.</a:t>
            </a:r>
          </a:p>
          <a:p>
            <a:r>
              <a:rPr lang="en-IN" sz="2200" dirty="0"/>
              <a:t>Higher priority is </a:t>
            </a:r>
            <a:r>
              <a:rPr lang="en-IN" sz="2200" dirty="0" smtClean="0"/>
              <a:t>granted to </a:t>
            </a:r>
            <a:r>
              <a:rPr lang="en-IN" sz="2200" dirty="0"/>
              <a:t>victims </a:t>
            </a:r>
            <a:r>
              <a:rPr lang="en-IN" sz="2200" dirty="0" smtClean="0"/>
              <a:t>whose immediate </a:t>
            </a:r>
            <a:r>
              <a:rPr lang="en-IN" sz="2200" dirty="0"/>
              <a:t>or long-term prognosis can </a:t>
            </a:r>
            <a:r>
              <a:rPr lang="en-IN" sz="2200" dirty="0" smtClean="0"/>
              <a:t>be dramatically </a:t>
            </a:r>
            <a:r>
              <a:rPr lang="en-IN" sz="2200" dirty="0"/>
              <a:t>affected by simple intensive </a:t>
            </a:r>
            <a:r>
              <a:rPr lang="en-IN" sz="2200" dirty="0" smtClean="0"/>
              <a:t>care.</a:t>
            </a:r>
          </a:p>
          <a:p>
            <a:r>
              <a:rPr lang="en-IN" sz="2200" dirty="0"/>
              <a:t>only approach that can provide maximum benefit to </a:t>
            </a:r>
            <a:r>
              <a:rPr lang="en-IN" sz="2200" dirty="0" smtClean="0"/>
              <a:t>the greatest </a:t>
            </a:r>
            <a:r>
              <a:rPr lang="en-IN" sz="2200" dirty="0"/>
              <a:t>number of injured in a major disaster </a:t>
            </a:r>
            <a:r>
              <a:rPr lang="en-IN" sz="2200" dirty="0" smtClean="0"/>
              <a:t>situation.</a:t>
            </a:r>
          </a:p>
          <a:p>
            <a:r>
              <a:rPr lang="en-IN" sz="2200" dirty="0"/>
              <a:t>Triage should be carried out at the site of </a:t>
            </a:r>
            <a:r>
              <a:rPr lang="en-IN" sz="2200" dirty="0" smtClean="0"/>
              <a:t>disaster</a:t>
            </a:r>
          </a:p>
          <a:p>
            <a:r>
              <a:rPr lang="en-IN" sz="2200" dirty="0" smtClean="0"/>
              <a:t>Ideally</a:t>
            </a:r>
            <a:r>
              <a:rPr lang="en-IN" sz="2200" dirty="0"/>
              <a:t>, </a:t>
            </a:r>
            <a:r>
              <a:rPr lang="en-IN" sz="2200" dirty="0" smtClean="0"/>
              <a:t>local health </a:t>
            </a:r>
            <a:r>
              <a:rPr lang="en-IN" sz="2200" dirty="0"/>
              <a:t>workers should be taught the principles of triage as</a:t>
            </a:r>
          </a:p>
          <a:p>
            <a:r>
              <a:rPr lang="en-IN" sz="2200" dirty="0"/>
              <a:t>part of disaster training.</a:t>
            </a:r>
          </a:p>
          <a:p>
            <a:r>
              <a:rPr lang="en-IN" sz="2200" dirty="0"/>
              <a:t>Persons with minor or moderate injuries should </a:t>
            </a:r>
            <a:r>
              <a:rPr lang="en-IN" sz="2200" dirty="0" smtClean="0"/>
              <a:t>be treated </a:t>
            </a:r>
            <a:r>
              <a:rPr lang="en-IN" sz="2200" dirty="0"/>
              <a:t>at their own homes to avoid social dislocation </a:t>
            </a:r>
            <a:r>
              <a:rPr lang="en-IN" sz="2200" dirty="0" smtClean="0"/>
              <a:t>and the </a:t>
            </a:r>
            <a:r>
              <a:rPr lang="en-IN" sz="2200" dirty="0"/>
              <a:t>added drain on resources of transporting them to </a:t>
            </a:r>
            <a:r>
              <a:rPr lang="en-IN" sz="2200" dirty="0" smtClean="0"/>
              <a:t>central facilities</a:t>
            </a:r>
            <a:r>
              <a:rPr lang="en-IN" sz="2200" dirty="0"/>
              <a:t>. </a:t>
            </a:r>
            <a:endParaRPr lang="en-IN" sz="2200" dirty="0" smtClean="0"/>
          </a:p>
          <a:p>
            <a:r>
              <a:rPr lang="en-IN" sz="2200" dirty="0" smtClean="0"/>
              <a:t>The </a:t>
            </a:r>
            <a:r>
              <a:rPr lang="en-IN" sz="2200" dirty="0"/>
              <a:t>seriously injured should be transported </a:t>
            </a:r>
            <a:r>
              <a:rPr lang="en-IN" sz="2200" dirty="0" smtClean="0"/>
              <a:t>to hospitals </a:t>
            </a:r>
            <a:r>
              <a:rPr lang="en-IN" sz="2200" dirty="0"/>
              <a:t>with specialized </a:t>
            </a:r>
            <a:r>
              <a:rPr lang="en-IN" sz="2200" dirty="0" smtClean="0"/>
              <a:t> treatment </a:t>
            </a:r>
            <a:r>
              <a:rPr lang="en-IN" sz="2200" dirty="0"/>
              <a:t>facilities.</a:t>
            </a:r>
          </a:p>
        </p:txBody>
      </p:sp>
    </p:spTree>
    <p:extLst>
      <p:ext uri="{BB962C8B-B14F-4D97-AF65-F5344CB8AC3E}">
        <p14:creationId xmlns:p14="http://schemas.microsoft.com/office/powerpoint/2010/main" xmlns="" val="805298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IN" dirty="0"/>
              <a:t>internationally accepted four colour</a:t>
            </a:r>
            <a:br>
              <a:rPr lang="en-IN" dirty="0"/>
            </a:br>
            <a:r>
              <a:rPr lang="en-IN" dirty="0"/>
              <a:t>code system.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5029200"/>
          </a:xfrm>
        </p:spPr>
        <p:txBody>
          <a:bodyPr/>
          <a:lstStyle/>
          <a:p>
            <a:r>
              <a:rPr lang="en-IN" dirty="0"/>
              <a:t>Red indicates </a:t>
            </a:r>
            <a:r>
              <a:rPr lang="en-IN" dirty="0">
                <a:solidFill>
                  <a:srgbClr val="FF0000"/>
                </a:solidFill>
              </a:rPr>
              <a:t>high priority treatment or </a:t>
            </a:r>
            <a:r>
              <a:rPr lang="en-IN" dirty="0" smtClean="0">
                <a:solidFill>
                  <a:srgbClr val="FF0000"/>
                </a:solidFill>
              </a:rPr>
              <a:t>transfer</a:t>
            </a:r>
            <a:endParaRPr lang="en-IN" dirty="0">
              <a:solidFill>
                <a:srgbClr val="FF0000"/>
              </a:solidFill>
            </a:endParaRPr>
          </a:p>
          <a:p>
            <a:r>
              <a:rPr lang="en-IN" dirty="0"/>
              <a:t>yellow signals </a:t>
            </a:r>
            <a:r>
              <a:rPr lang="en-IN" dirty="0">
                <a:solidFill>
                  <a:srgbClr val="FFFF00"/>
                </a:solidFill>
              </a:rPr>
              <a:t>medium </a:t>
            </a:r>
            <a:r>
              <a:rPr lang="en-IN" dirty="0" smtClean="0">
                <a:solidFill>
                  <a:srgbClr val="FFFF00"/>
                </a:solidFill>
              </a:rPr>
              <a:t>priority</a:t>
            </a:r>
          </a:p>
          <a:p>
            <a:r>
              <a:rPr lang="en-IN" dirty="0" smtClean="0"/>
              <a:t>green </a:t>
            </a:r>
            <a:r>
              <a:rPr lang="en-IN" dirty="0"/>
              <a:t>indicates </a:t>
            </a:r>
            <a:r>
              <a:rPr lang="en-IN" dirty="0" smtClean="0">
                <a:solidFill>
                  <a:srgbClr val="00B050"/>
                </a:solidFill>
              </a:rPr>
              <a:t>ambulatory patients </a:t>
            </a:r>
          </a:p>
          <a:p>
            <a:r>
              <a:rPr lang="en-IN" dirty="0" smtClean="0"/>
              <a:t> </a:t>
            </a:r>
            <a:r>
              <a:rPr lang="en-IN" dirty="0"/>
              <a:t>black for </a:t>
            </a:r>
            <a:r>
              <a:rPr lang="en-IN" b="1" dirty="0"/>
              <a:t>dead or moribund patients</a:t>
            </a:r>
          </a:p>
        </p:txBody>
      </p:sp>
    </p:spTree>
    <p:extLst>
      <p:ext uri="{BB962C8B-B14F-4D97-AF65-F5344CB8AC3E}">
        <p14:creationId xmlns:p14="http://schemas.microsoft.com/office/powerpoint/2010/main" xmlns="" val="1379231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dirty="0" smtClean="0"/>
              <a:t>RELIEF PHASE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r>
              <a:rPr lang="en-IN" dirty="0"/>
              <a:t>main factors </a:t>
            </a:r>
            <a:r>
              <a:rPr lang="en-IN" dirty="0" smtClean="0"/>
              <a:t>:</a:t>
            </a:r>
          </a:p>
          <a:p>
            <a:pPr marL="514350" indent="-514350">
              <a:buAutoNum type="arabicParenBoth"/>
            </a:pPr>
            <a:r>
              <a:rPr lang="en-IN" dirty="0" smtClean="0"/>
              <a:t>the </a:t>
            </a:r>
            <a:r>
              <a:rPr lang="en-IN" dirty="0"/>
              <a:t>type of disaster, since distinct </a:t>
            </a:r>
            <a:r>
              <a:rPr lang="en-IN" dirty="0" smtClean="0"/>
              <a:t>events have </a:t>
            </a:r>
            <a:r>
              <a:rPr lang="en-IN" dirty="0"/>
              <a:t>different effects on the </a:t>
            </a:r>
            <a:r>
              <a:rPr lang="en-IN" dirty="0" smtClean="0"/>
              <a:t>population</a:t>
            </a:r>
            <a:r>
              <a:rPr lang="en-IN" dirty="0" smtClean="0"/>
              <a:t> </a:t>
            </a:r>
            <a:endParaRPr lang="en-IN" dirty="0" smtClean="0"/>
          </a:p>
          <a:p>
            <a:pPr marL="514350" indent="-514350">
              <a:buAutoNum type="arabicParenBoth"/>
            </a:pPr>
            <a:r>
              <a:rPr lang="en-IN" dirty="0" smtClean="0"/>
              <a:t>the type and </a:t>
            </a:r>
            <a:r>
              <a:rPr lang="en-IN" dirty="0"/>
              <a:t>quantity of supplies available locally.</a:t>
            </a:r>
          </a:p>
        </p:txBody>
      </p:sp>
    </p:spTree>
    <p:extLst>
      <p:ext uri="{BB962C8B-B14F-4D97-AF65-F5344CB8AC3E}">
        <p14:creationId xmlns:p14="http://schemas.microsoft.com/office/powerpoint/2010/main" xmlns="" val="1804624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952</Words>
  <Application>Microsoft Office PowerPoint</Application>
  <PresentationFormat>On-screen Show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DISASTER MANAGEMENT</vt:lpstr>
      <vt:lpstr>Definition</vt:lpstr>
      <vt:lpstr>TYPES OF DISASTERS</vt:lpstr>
      <vt:lpstr>morbidity which results from a disaster situation can be classified into four types:</vt:lpstr>
      <vt:lpstr>Slide 5</vt:lpstr>
      <vt:lpstr>DISASTER IMPACT &amp; RESPONSE</vt:lpstr>
      <vt:lpstr>TRIAGE</vt:lpstr>
      <vt:lpstr>internationally accepted four colour code system.</vt:lpstr>
      <vt:lpstr>RELIEF PHASE</vt:lpstr>
      <vt:lpstr>Slide 10</vt:lpstr>
      <vt:lpstr>Epidemiologic surveillance and disease control</vt:lpstr>
      <vt:lpstr>VACCINATION</vt:lpstr>
      <vt:lpstr>NUTRITION</vt:lpstr>
      <vt:lpstr>REHABILITATION</vt:lpstr>
      <vt:lpstr>Disaster mitigation in health sector</vt:lpstr>
      <vt:lpstr>DISASTER PREPAREDNESS</vt:lpstr>
      <vt:lpstr>Disaster preparedness</vt:lpstr>
      <vt:lpstr>Policy development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DISASTER MANAGEMENT</dc:title>
  <dc:creator>Ajith.V.S.</dc:creator>
  <cp:lastModifiedBy>Windows</cp:lastModifiedBy>
  <cp:revision>27</cp:revision>
  <dcterms:created xsi:type="dcterms:W3CDTF">2006-08-16T00:00:00Z</dcterms:created>
  <dcterms:modified xsi:type="dcterms:W3CDTF">2019-01-10T03:37:51Z</dcterms:modified>
</cp:coreProperties>
</file>